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11095178" y="6414761"/>
            <a:ext cx="258623" cy="24830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11095178" y="6414761"/>
            <a:ext cx="258623" cy="24830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1095178" y="6414761"/>
            <a:ext cx="258623" cy="24830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/>
            </a:lvl1pPr>
            <a:lvl2pPr marL="0" indent="0">
              <a:buSzTx/>
              <a:buFontTx/>
              <a:buNone/>
              <a:defRPr sz="2400"/>
            </a:lvl2pPr>
            <a:lvl3pPr marL="0" indent="0">
              <a:buSzTx/>
              <a:buFontTx/>
              <a:buNone/>
              <a:defRPr sz="2400"/>
            </a:lvl3pPr>
            <a:lvl4pPr marL="0" indent="0">
              <a:buSzTx/>
              <a:buFontTx/>
              <a:buNone/>
              <a:defRPr sz="2400"/>
            </a:lvl4pPr>
            <a:lvl5pPr marL="0" indent="0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95178" y="6414761"/>
            <a:ext cx="258623" cy="24830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1.png"/><Relationship Id="rId5" Type="http://schemas.openxmlformats.org/officeDocument/2006/relationships/image" Target="../media/image3.jpeg"/><Relationship Id="rId6" Type="http://schemas.openxmlformats.org/officeDocument/2006/relationships/image" Target="../media/image4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hyperlink" Target="https://github.com/kraemer-lab/Mbiol-Practical-2025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Practical II</a:t>
            </a:r>
          </a:p>
        </p:txBody>
      </p:sp>
      <p:sp>
        <p:nvSpPr>
          <p:cNvPr id="95" name="Subtitle 2"/>
          <p:cNvSpPr txBox="1"/>
          <p:nvPr>
            <p:ph type="subTitle" sz="quarter" idx="1"/>
          </p:nvPr>
        </p:nvSpPr>
        <p:spPr>
          <a:xfrm>
            <a:off x="1524000" y="3602037"/>
            <a:ext cx="9144000" cy="1655762"/>
          </a:xfrm>
          <a:prstGeom prst="rect">
            <a:avLst/>
          </a:prstGeom>
        </p:spPr>
        <p:txBody>
          <a:bodyPr/>
          <a:lstStyle/>
          <a:p>
            <a:pPr defTabSz="850391">
              <a:lnSpc>
                <a:spcPct val="81000"/>
              </a:lnSpc>
              <a:spcBef>
                <a:spcPts val="900"/>
              </a:spcBef>
              <a:defRPr sz="2200">
                <a:latin typeface="Century Gothic"/>
                <a:ea typeface="Century Gothic"/>
                <a:cs typeface="Century Gothic"/>
                <a:sym typeface="Century Gothic"/>
              </a:defRPr>
            </a:pPr>
          </a:p>
          <a:p>
            <a:pPr defTabSz="850391">
              <a:lnSpc>
                <a:spcPct val="81000"/>
              </a:lnSpc>
              <a:spcBef>
                <a:spcPts val="900"/>
              </a:spcBef>
              <a:defRPr sz="22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Monday/Tuesday, 3/4 February 2025, 2pm – 5pm</a:t>
            </a:r>
          </a:p>
          <a:p>
            <a:pPr defTabSz="850391">
              <a:lnSpc>
                <a:spcPct val="81000"/>
              </a:lnSpc>
              <a:spcBef>
                <a:spcPts val="900"/>
              </a:spcBef>
              <a:defRPr sz="2200">
                <a:latin typeface="Century Gothic"/>
                <a:ea typeface="Century Gothic"/>
                <a:cs typeface="Century Gothic"/>
                <a:sym typeface="Century Gothic"/>
              </a:defRPr>
            </a:pPr>
          </a:p>
          <a:p>
            <a:pPr defTabSz="850391">
              <a:lnSpc>
                <a:spcPct val="81000"/>
              </a:lnSpc>
              <a:spcBef>
                <a:spcPts val="900"/>
              </a:spcBef>
              <a:defRPr sz="22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Department of Biology, University of Oxford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Demonstrators</a:t>
            </a:r>
          </a:p>
        </p:txBody>
      </p:sp>
      <p:pic>
        <p:nvPicPr>
          <p:cNvPr id="98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4848" y="4008673"/>
            <a:ext cx="1700940" cy="1700941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Subtitle 2"/>
          <p:cNvSpPr txBox="1"/>
          <p:nvPr/>
        </p:nvSpPr>
        <p:spPr>
          <a:xfrm>
            <a:off x="2584855" y="1881946"/>
            <a:ext cx="2803256" cy="184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b="1"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Rosario, DPhil student in health data science (she/her) </a:t>
            </a:r>
            <a:endParaRPr sz="2800"/>
          </a:p>
          <a:p>
            <a:pPr>
              <a:lnSpc>
                <a:spcPct val="90000"/>
              </a:lnSpc>
              <a:spcBef>
                <a:spcPts val="1000"/>
              </a:spcBef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Main research interests: AI in infectious disease epidemiology and clinical research</a:t>
            </a:r>
          </a:p>
        </p:txBody>
      </p:sp>
      <p:sp>
        <p:nvSpPr>
          <p:cNvPr id="100" name="Subtitle 2"/>
          <p:cNvSpPr txBox="1"/>
          <p:nvPr/>
        </p:nvSpPr>
        <p:spPr>
          <a:xfrm>
            <a:off x="8677184" y="374977"/>
            <a:ext cx="2911918" cy="1305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>
              <a:lnSpc>
                <a:spcPct val="81000"/>
              </a:lnSpc>
              <a:spcBef>
                <a:spcPts val="1000"/>
              </a:spcBef>
              <a:defRPr b="1"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Joseph, DPhil student in Biology (he/him) </a:t>
            </a:r>
            <a:endParaRPr sz="2800"/>
          </a:p>
          <a:p>
            <a:pPr>
              <a:lnSpc>
                <a:spcPct val="81000"/>
              </a:lnSpc>
              <a:spcBef>
                <a:spcPts val="1000"/>
              </a:spcBef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Main research interests: Genomic epidemiology &amp; disease surveillance</a:t>
            </a:r>
          </a:p>
        </p:txBody>
      </p:sp>
      <p:sp>
        <p:nvSpPr>
          <p:cNvPr id="101" name="Subtitle 2"/>
          <p:cNvSpPr txBox="1"/>
          <p:nvPr/>
        </p:nvSpPr>
        <p:spPr>
          <a:xfrm>
            <a:off x="2584856" y="4008673"/>
            <a:ext cx="2701589" cy="184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b="1"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Moritz, Professor of Epidemiology (he/him)</a:t>
            </a:r>
            <a:endParaRPr sz="2800"/>
          </a:p>
          <a:p>
            <a:pPr>
              <a:lnSpc>
                <a:spcPct val="90000"/>
              </a:lnSpc>
              <a:spcBef>
                <a:spcPts val="1000"/>
              </a:spcBef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Main research interests: Computational &amp; genomic epidemiology of infectious diseases, global health</a:t>
            </a:r>
          </a:p>
        </p:txBody>
      </p:sp>
      <p:pic>
        <p:nvPicPr>
          <p:cNvPr id="102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81471" y="365124"/>
            <a:ext cx="1988347" cy="13255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Content Placeholder 7" descr="Content Placeholder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0163" y="1888070"/>
            <a:ext cx="1790310" cy="17903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Picture 13" descr="Picture 1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181471" y="1934990"/>
            <a:ext cx="1829381" cy="1829381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Subtitle 2"/>
          <p:cNvSpPr txBox="1"/>
          <p:nvPr/>
        </p:nvSpPr>
        <p:spPr>
          <a:xfrm>
            <a:off x="8677184" y="1934990"/>
            <a:ext cx="2911918" cy="174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b="1"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Mahan, Wellcome Trust Early Career Fellow (he/him) </a:t>
            </a:r>
            <a:endParaRPr sz="2800"/>
          </a:p>
          <a:p>
            <a:pPr>
              <a:lnSpc>
                <a:spcPct val="90000"/>
              </a:lnSpc>
              <a:spcBef>
                <a:spcPts val="1000"/>
              </a:spcBef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Main research interests: Molecular evolution of pathogens with pandemic potential</a:t>
            </a:r>
          </a:p>
        </p:txBody>
      </p:sp>
      <p:pic>
        <p:nvPicPr>
          <p:cNvPr id="106" name="Picture 16" descr="Picture 16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181468" y="4008670"/>
            <a:ext cx="1862922" cy="1862921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ubtitle 2"/>
          <p:cNvSpPr txBox="1"/>
          <p:nvPr/>
        </p:nvSpPr>
        <p:spPr>
          <a:xfrm>
            <a:off x="8549515" y="4008671"/>
            <a:ext cx="2911918" cy="1305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b="1"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Rhys, DPhil student (he/him) </a:t>
            </a:r>
            <a:endParaRPr sz="2800"/>
          </a:p>
          <a:p>
            <a:pPr>
              <a:lnSpc>
                <a:spcPct val="90000"/>
              </a:lnSpc>
              <a:spcBef>
                <a:spcPts val="1000"/>
              </a:spcBef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Main research interests: Genomic epidemiology, climate-sensitive diseases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1"/>
          <p:cNvSpPr txBox="1"/>
          <p:nvPr>
            <p:ph type="title"/>
          </p:nvPr>
        </p:nvSpPr>
        <p:spPr>
          <a:xfrm>
            <a:off x="477782" y="147884"/>
            <a:ext cx="11236436" cy="1325563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What are we learning today?</a:t>
            </a:r>
          </a:p>
        </p:txBody>
      </p:sp>
      <p:pic>
        <p:nvPicPr>
          <p:cNvPr id="110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91217" y="1331556"/>
            <a:ext cx="6223002" cy="4889502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TextBox 13"/>
          <p:cNvSpPr txBox="1"/>
          <p:nvPr/>
        </p:nvSpPr>
        <p:spPr>
          <a:xfrm>
            <a:off x="9153132" y="6402340"/>
            <a:ext cx="2502355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Kraemer et al. 2021 Science</a:t>
            </a:r>
          </a:p>
        </p:txBody>
      </p:sp>
      <p:sp>
        <p:nvSpPr>
          <p:cNvPr id="112" name="Subtitle 2"/>
          <p:cNvSpPr txBox="1"/>
          <p:nvPr/>
        </p:nvSpPr>
        <p:spPr>
          <a:xfrm>
            <a:off x="523502" y="1654728"/>
            <a:ext cx="4951374" cy="488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226313" indent="-226313" defTabSz="905255">
              <a:lnSpc>
                <a:spcPct val="72000"/>
              </a:lnSpc>
              <a:spcBef>
                <a:spcPts val="900"/>
              </a:spcBef>
              <a:buSzPct val="100000"/>
              <a:buChar char="-"/>
              <a:defRPr sz="24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Spatiotemporal dynamics of plant and human infectious diseases</a:t>
            </a:r>
          </a:p>
          <a:p>
            <a:pPr marL="226313" indent="-226313" defTabSz="905255">
              <a:lnSpc>
                <a:spcPct val="72000"/>
              </a:lnSpc>
              <a:spcBef>
                <a:spcPts val="900"/>
              </a:spcBef>
              <a:buSzPct val="100000"/>
              <a:buChar char="-"/>
              <a:defRPr sz="24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How to fit models to data and evaluate which one explains the data best (for plant diseases)</a:t>
            </a:r>
          </a:p>
          <a:p>
            <a:pPr marL="226313" indent="-226313" defTabSz="905255">
              <a:lnSpc>
                <a:spcPct val="72000"/>
              </a:lnSpc>
              <a:spcBef>
                <a:spcPts val="900"/>
              </a:spcBef>
              <a:buSzPct val="100000"/>
              <a:buChar char="-"/>
              <a:defRPr sz="24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Differences between human mobility driven dispersal vs. continuous diffusion (distance based)</a:t>
            </a:r>
          </a:p>
          <a:p>
            <a:pPr marL="226313" indent="-226313" defTabSz="905255">
              <a:lnSpc>
                <a:spcPct val="72000"/>
              </a:lnSpc>
              <a:spcBef>
                <a:spcPts val="900"/>
              </a:spcBef>
              <a:buSzPct val="100000"/>
              <a:buChar char="-"/>
              <a:defRPr sz="24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How to incorporate spatial structure in epidemic models for flu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1"/>
          <p:cNvSpPr txBox="1"/>
          <p:nvPr>
            <p:ph type="title"/>
          </p:nvPr>
        </p:nvSpPr>
        <p:spPr>
          <a:xfrm>
            <a:off x="477782" y="147884"/>
            <a:ext cx="11236436" cy="1325563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Models of human mobility</a:t>
            </a:r>
          </a:p>
        </p:txBody>
      </p:sp>
      <p:sp>
        <p:nvSpPr>
          <p:cNvPr id="115" name="TextBox 13"/>
          <p:cNvSpPr txBox="1"/>
          <p:nvPr/>
        </p:nvSpPr>
        <p:spPr>
          <a:xfrm>
            <a:off x="9815287" y="4163034"/>
            <a:ext cx="2137466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Simini et al. 2017 Nature</a:t>
            </a:r>
          </a:p>
        </p:txBody>
      </p:sp>
      <p:sp>
        <p:nvSpPr>
          <p:cNvPr id="116" name="Subtitle 2"/>
          <p:cNvSpPr txBox="1"/>
          <p:nvPr/>
        </p:nvSpPr>
        <p:spPr>
          <a:xfrm>
            <a:off x="523503" y="1654729"/>
            <a:ext cx="4775287" cy="4604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Char char="-"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Infectious diseases spread along human movement networks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Char char="-"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Challenge: how do we represent human movement in ID models?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Char char="-"/>
              <a:defRPr sz="28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The gravity model</a:t>
            </a:r>
          </a:p>
        </p:txBody>
      </p:sp>
      <p:pic>
        <p:nvPicPr>
          <p:cNvPr id="11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44509" y="1702123"/>
            <a:ext cx="6613636" cy="23973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77158" y="4717962"/>
            <a:ext cx="2514602" cy="1409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873744" y="4394999"/>
            <a:ext cx="2536628" cy="17761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itle 1"/>
          <p:cNvSpPr txBox="1"/>
          <p:nvPr>
            <p:ph type="title"/>
          </p:nvPr>
        </p:nvSpPr>
        <p:spPr>
          <a:xfrm>
            <a:off x="477782" y="147884"/>
            <a:ext cx="11236436" cy="1325563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Examples of continuous diffusion</a:t>
            </a:r>
          </a:p>
        </p:txBody>
      </p:sp>
      <p:sp>
        <p:nvSpPr>
          <p:cNvPr id="122" name="TextBox 13"/>
          <p:cNvSpPr txBox="1"/>
          <p:nvPr/>
        </p:nvSpPr>
        <p:spPr>
          <a:xfrm>
            <a:off x="9485469" y="4201555"/>
            <a:ext cx="2139771" cy="52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Kraemer et al. 2019 Nat. Microbiology</a:t>
            </a:r>
          </a:p>
        </p:txBody>
      </p:sp>
      <p:pic>
        <p:nvPicPr>
          <p:cNvPr id="12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10076" t="0" r="0" b="0"/>
          <a:stretch>
            <a:fillRect/>
          </a:stretch>
        </p:blipFill>
        <p:spPr>
          <a:xfrm>
            <a:off x="7818973" y="1522783"/>
            <a:ext cx="3697895" cy="26840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5616" y="1824559"/>
            <a:ext cx="2960186" cy="16641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21759" y="4026142"/>
            <a:ext cx="2476064" cy="1855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02831" y="3663134"/>
            <a:ext cx="3525606" cy="23504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057110" y="1824559"/>
            <a:ext cx="2958410" cy="1664106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TextBox 13"/>
          <p:cNvSpPr txBox="1"/>
          <p:nvPr/>
        </p:nvSpPr>
        <p:spPr>
          <a:xfrm>
            <a:off x="865015" y="1551084"/>
            <a:ext cx="2139771" cy="28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Aedes aegypti</a:t>
            </a:r>
          </a:p>
        </p:txBody>
      </p:sp>
      <p:sp>
        <p:nvSpPr>
          <p:cNvPr id="129" name="TextBox 13"/>
          <p:cNvSpPr txBox="1"/>
          <p:nvPr/>
        </p:nvSpPr>
        <p:spPr>
          <a:xfrm>
            <a:off x="4919458" y="1551084"/>
            <a:ext cx="2139771" cy="28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Fungal spores</a:t>
            </a:r>
          </a:p>
        </p:txBody>
      </p:sp>
      <p:sp>
        <p:nvSpPr>
          <p:cNvPr id="130" name="TextBox 13"/>
          <p:cNvSpPr txBox="1"/>
          <p:nvPr/>
        </p:nvSpPr>
        <p:spPr>
          <a:xfrm rot="5400000">
            <a:off x="4290167" y="4838992"/>
            <a:ext cx="2139771" cy="28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Primates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 1"/>
          <p:cNvSpPr txBox="1"/>
          <p:nvPr>
            <p:ph type="title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Spatial force of invasion</a:t>
            </a:r>
          </a:p>
        </p:txBody>
      </p:sp>
      <p:pic>
        <p:nvPicPr>
          <p:cNvPr id="133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rcRect l="0" t="0" r="0" b="7276"/>
          <a:stretch>
            <a:fillRect/>
          </a:stretch>
        </p:blipFill>
        <p:spPr>
          <a:xfrm>
            <a:off x="693441" y="2184355"/>
            <a:ext cx="4367292" cy="7104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Picture 10" descr="Pictur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96436" y="1690688"/>
            <a:ext cx="5802123" cy="45336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Picture 13" descr="Picture 1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4573" y="3888046"/>
            <a:ext cx="4822107" cy="2033753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Line"/>
          <p:cNvSpPr/>
          <p:nvPr/>
        </p:nvSpPr>
        <p:spPr>
          <a:xfrm>
            <a:off x="2621983" y="3001546"/>
            <a:ext cx="2382604" cy="2"/>
          </a:xfrm>
          <a:prstGeom prst="line">
            <a:avLst/>
          </a:prstGeom>
          <a:ln w="3810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7" name="Exponential kernel"/>
          <p:cNvSpPr txBox="1"/>
          <p:nvPr/>
        </p:nvSpPr>
        <p:spPr>
          <a:xfrm>
            <a:off x="2917267" y="3061354"/>
            <a:ext cx="2128499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Exponential kernel</a:t>
            </a:r>
          </a:p>
        </p:txBody>
      </p:sp>
      <p:sp>
        <p:nvSpPr>
          <p:cNvPr id="138" name="Exponential kernel"/>
          <p:cNvSpPr txBox="1"/>
          <p:nvPr/>
        </p:nvSpPr>
        <p:spPr>
          <a:xfrm>
            <a:off x="10948473" y="3222907"/>
            <a:ext cx="383804" cy="43933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14:m>
              <m:oMathPara>
                <m:oMathParaPr>
                  <m:jc m:val="left"/>
                </m:oMathParaPr>
                <m:oMath>
                  <m:r>
                    <a:rPr xmlns:a="http://schemas.openxmlformats.org/drawingml/2006/main" sz="2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a</m:t>
                  </m:r>
                </m:oMath>
              </m:oMathPara>
            </a14:m>
          </a:p>
        </p:txBody>
      </p:sp>
      <p:sp>
        <p:nvSpPr>
          <p:cNvPr id="139" name="Line"/>
          <p:cNvSpPr/>
          <p:nvPr/>
        </p:nvSpPr>
        <p:spPr>
          <a:xfrm flipV="1">
            <a:off x="6336251" y="2824866"/>
            <a:ext cx="3511832" cy="2867963"/>
          </a:xfrm>
          <a:prstGeom prst="line">
            <a:avLst/>
          </a:prstGeom>
          <a:ln w="50800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0" name="Exponential kernel"/>
          <p:cNvSpPr txBox="1"/>
          <p:nvPr/>
        </p:nvSpPr>
        <p:spPr>
          <a:xfrm rot="19260000">
            <a:off x="7991537" y="2935260"/>
            <a:ext cx="2128502" cy="4393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Increasing </a:t>
            </a:r>
            <a14:m>
              <m:oMath>
                <m:r>
                  <a:rPr xmlns:a="http://schemas.openxmlformats.org/drawingml/2006/main" sz="24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</m:oMath>
            </a14:m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 1"/>
          <p:cNvSpPr txBox="1"/>
          <p:nvPr>
            <p:ph type="title"/>
          </p:nvPr>
        </p:nvSpPr>
        <p:spPr>
          <a:xfrm>
            <a:off x="-2" y="147884"/>
            <a:ext cx="12192003" cy="1325563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Some further readings</a:t>
            </a:r>
          </a:p>
        </p:txBody>
      </p:sp>
      <p:pic>
        <p:nvPicPr>
          <p:cNvPr id="143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0405" y="2229478"/>
            <a:ext cx="2661019" cy="39183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Picture 10" descr="Pictur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46321" y="1473446"/>
            <a:ext cx="5144874" cy="5236672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TextBox 2"/>
          <p:cNvSpPr txBox="1"/>
          <p:nvPr/>
        </p:nvSpPr>
        <p:spPr>
          <a:xfrm>
            <a:off x="536786" y="6187684"/>
            <a:ext cx="4991034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https://link.springer.com/book/10.1007/978-3-319-97487-3</a:t>
            </a:r>
          </a:p>
        </p:txBody>
      </p:sp>
      <p:sp>
        <p:nvSpPr>
          <p:cNvPr id="146" name="TextBox 4"/>
          <p:cNvSpPr txBox="1"/>
          <p:nvPr/>
        </p:nvSpPr>
        <p:spPr>
          <a:xfrm>
            <a:off x="7065316" y="6395474"/>
            <a:ext cx="2956562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https://www.statlearning.com/</a:t>
            </a:r>
          </a:p>
        </p:txBody>
      </p:sp>
      <p:sp>
        <p:nvSpPr>
          <p:cNvPr id="147" name="TextBox 5"/>
          <p:cNvSpPr txBox="1"/>
          <p:nvPr/>
        </p:nvSpPr>
        <p:spPr>
          <a:xfrm>
            <a:off x="409135" y="1328971"/>
            <a:ext cx="4480560" cy="65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https://github.com/kraemer-lab/Mbiol-Practical-2025</a:t>
            </a:r>
            <a:r>
              <a:rPr u="none">
                <a:solidFill>
                  <a:srgbClr val="000000"/>
                </a:solidFill>
                <a:uFillTx/>
              </a:rP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